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62" r:id="rId4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 Handley" initials="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4383" autoAdjust="0"/>
  </p:normalViewPr>
  <p:slideViewPr>
    <p:cSldViewPr snapToGrid="0" snapToObjects="1">
      <p:cViewPr varScale="1">
        <p:scale>
          <a:sx n="110" d="100"/>
          <a:sy n="110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40D2F-366B-43BB-B510-9C3EB977E69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59828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59828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1BA4A-8FEF-4060-B715-2962738B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fld id="{DE6AB051-D326-594C-A77A-754F3CB49471}" type="datetimeFigureOut">
              <a:rPr lang="en-US" smtClean="0"/>
              <a:pPr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8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11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fld id="{E78C8D5D-0213-B140-8AC9-1C66B1A60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67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yriad Pro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9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31FC-0CBE-4D3B-BEEF-D266CA4637A7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6AE2-F826-4962-A5FE-D813968034E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E764-EA5A-4924-9485-391D9B6764E1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6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5412-E223-457C-896D-A241BF3E0249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DFC-9C0D-461C-BA2A-1CF30CC7EC26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5A61-4588-41A2-B082-5C616362BB8D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1D4D-EC17-499A-BDA2-9897D11C5CDC}" type="datetime1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2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42C1-1E9D-4085-B54F-7CA7483943BC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6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2D27-F7D1-42E5-A765-0400AE061F9F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2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E3DC-4E4D-4C85-84B9-A1DE2F5B8D36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E4EC-BBBE-4CD6-A6A3-A524254F4B1A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F623-08B9-D04E-952C-FF21A1DF1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3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781B629D-013F-40E9-9D87-893F648ADD21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11F1F623-08B9-D04E-952C-FF21A1DF19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889" y="549626"/>
            <a:ext cx="74130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Myriad Pro"/>
                <a:cs typeface="Myriad Pro"/>
              </a:rPr>
              <a:t>2013-2014 Student Internship/Co-op and Full-Time Outcome Report</a:t>
            </a:r>
            <a:endParaRPr lang="en-US" sz="5400" b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8" name="Picture 7" descr="Smeal_outline_white_hori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072" y="6244896"/>
            <a:ext cx="2814790" cy="431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888" y="4136106"/>
            <a:ext cx="74130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Myriad Pro"/>
                <a:cs typeface="Myriad Pro"/>
              </a:rPr>
              <a:t>Prepared By </a:t>
            </a:r>
          </a:p>
          <a:p>
            <a:r>
              <a:rPr lang="en-US" sz="2500" b="1" dirty="0" smtClean="0">
                <a:solidFill>
                  <a:schemeClr val="bg1"/>
                </a:solidFill>
                <a:latin typeface="Myriad Pro"/>
                <a:cs typeface="Myriad Pro"/>
              </a:rPr>
              <a:t>Career &amp; Corporate Connections</a:t>
            </a:r>
            <a:endParaRPr lang="en-US" sz="2500" b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0940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-20002"/>
            <a:ext cx="854766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Smeal College Outcomes 2013-2014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080" y="619760"/>
            <a:ext cx="228600" cy="62382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18"/>
            <a:ext cx="228600" cy="5486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03613"/>
              </p:ext>
            </p:extLst>
          </p:nvPr>
        </p:nvGraphicFramePr>
        <p:xfrm>
          <a:off x="535891" y="817783"/>
          <a:ext cx="8144273" cy="584676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84698"/>
                <a:gridCol w="2186525"/>
                <a:gridCol w="2186525"/>
                <a:gridCol w="2186525"/>
              </a:tblGrid>
              <a:tr h="89890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Outcomes upon Graduation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Full-Time offers,  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Continuing to </a:t>
                      </a: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Graduate 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School, </a:t>
                      </a: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Military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, Entrepreneurship, </a:t>
                      </a: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Public Service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Average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Salary per Major</a:t>
                      </a: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(outliers excluded)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Students with Internships who</a:t>
                      </a:r>
                      <a:r>
                        <a:rPr lang="en-US" sz="1200" b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are Employed Full-time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Overall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77%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$54,700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Accounting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$54,705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Actuarial Science/</a:t>
                      </a:r>
                      <a:b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RM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Actuarial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Science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85%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$62,308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Finance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83%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$57,908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95%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MIS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86%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$57,195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Management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76%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$47,852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78%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Marketing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65%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$48,648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Risk Management </a:t>
                      </a:r>
                      <a:b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REST)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78%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$46,900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3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Risk Management (ERM)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$58,000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96%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5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Supply Chain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78%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$55,471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92%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15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81598"/>
            <a:ext cx="8547662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Employer Activity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080" y="619760"/>
            <a:ext cx="228600" cy="62382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18"/>
            <a:ext cx="228600" cy="5486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49382" y="1144279"/>
            <a:ext cx="2116382" cy="396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200" b="1" dirty="0" smtClean="0">
                <a:solidFill>
                  <a:schemeClr val="tx2"/>
                </a:solidFill>
              </a:rPr>
              <a:t>Geographic Locations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13063" y="261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42792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Highlights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955800" y="2265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83738"/>
              </p:ext>
            </p:extLst>
          </p:nvPr>
        </p:nvGraphicFramePr>
        <p:xfrm>
          <a:off x="370917" y="1021080"/>
          <a:ext cx="2219884" cy="352996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1988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Top </a:t>
                      </a:r>
                      <a:r>
                        <a:rPr lang="en-US" sz="13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Full-Time Placements*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PwC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Deloitte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EY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JP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Morgan Chase &amp; Co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KPMG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PNC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Dick’s Sporting Goods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Goldman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Sachs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Amazon.com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PepsiCo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IBM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Bank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of America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Vanguard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AXA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Unilever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GE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31537"/>
              </p:ext>
            </p:extLst>
          </p:nvPr>
        </p:nvGraphicFramePr>
        <p:xfrm>
          <a:off x="2833950" y="3873053"/>
          <a:ext cx="1338263" cy="2882441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5852"/>
                <a:gridCol w="892411"/>
              </a:tblGrid>
              <a:tr h="3811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Top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State Locations Full Time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NY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NJ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10%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VA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TX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MD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OH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GA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CT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0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DC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1.5%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590801" y="1148119"/>
            <a:ext cx="4481537" cy="2697045"/>
            <a:chOff x="3126202" y="1488555"/>
            <a:chExt cx="4481537" cy="269704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6202" y="1488555"/>
              <a:ext cx="4358861" cy="269704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989193" y="2996853"/>
              <a:ext cx="81280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2</a:t>
              </a:r>
              <a:r>
                <a:rPr lang="en-US" sz="20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%</a:t>
              </a:r>
              <a:endParaRPr lang="en-US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0421" y="2245509"/>
              <a:ext cx="812806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6%</a:t>
              </a:r>
              <a:endParaRPr lang="en-US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09937" y="2361799"/>
              <a:ext cx="812806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2</a:t>
              </a:r>
              <a:r>
                <a:rPr lang="en-US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%</a:t>
              </a:r>
              <a:endParaRPr lang="en-US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78589" y="2216964"/>
              <a:ext cx="1212142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0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53%</a:t>
              </a:r>
              <a:endParaRPr lang="en-US" sz="3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95597" y="1867451"/>
              <a:ext cx="1212142" cy="4770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5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33</a:t>
              </a:r>
              <a:r>
                <a:rPr lang="en-US" sz="25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%</a:t>
              </a:r>
              <a:endParaRPr lang="en-US" sz="25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07614" y="3074988"/>
              <a:ext cx="812807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2</a:t>
              </a:r>
              <a:r>
                <a:rPr lang="en-US" sz="20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%</a:t>
              </a:r>
              <a:endParaRPr lang="en-US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56690"/>
              </p:ext>
            </p:extLst>
          </p:nvPr>
        </p:nvGraphicFramePr>
        <p:xfrm>
          <a:off x="6992095" y="295064"/>
          <a:ext cx="2029985" cy="4524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985"/>
              </a:tblGrid>
              <a:tr h="150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Top Internship Placements*</a:t>
                      </a:r>
                      <a:endParaRPr lang="en-US" sz="13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PwC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JP</a:t>
                      </a:r>
                      <a:r>
                        <a:rPr lang="en-US" sz="13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Morgan Chase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EY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KPMG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Deloitte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Johnson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&amp; Johnson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Goldman Sachs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PNC Financial Services</a:t>
                      </a:r>
                      <a:endParaRPr lang="en-US" sz="1300" u="none" strike="noStrike" baseline="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Bank of America</a:t>
                      </a:r>
                      <a:r>
                        <a:rPr lang="en-US" sz="13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Merrill Lynch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Kohls</a:t>
                      </a:r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Department Stores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Dick’s Sporting Goods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Ross Stores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Northwestern Mutual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Target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PepsiCo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GE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Altria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Nordstrom</a:t>
                      </a: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Macy’s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UBS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  <a:tr h="1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Siemens</a:t>
                      </a:r>
                      <a:endParaRPr lang="en-US" sz="13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b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9926" y="4581582"/>
            <a:ext cx="26531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* Top 15 company placements listed in rank order; More than 15 companies listed due to the same hiring totals</a:t>
            </a:r>
            <a:endParaRPr lang="en-US" sz="900" dirty="0" smtClean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92095" y="4869942"/>
            <a:ext cx="202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* Top internship placements for the class of 2014 in order of most hires</a:t>
            </a:r>
            <a:endParaRPr lang="en-US" sz="9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92989"/>
              </p:ext>
            </p:extLst>
          </p:nvPr>
        </p:nvGraphicFramePr>
        <p:xfrm>
          <a:off x="4594495" y="3900018"/>
          <a:ext cx="1870310" cy="2233923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78869"/>
                <a:gridCol w="491441"/>
              </a:tblGrid>
              <a:tr h="3015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Paid Internship Information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Paid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Internships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</a:tr>
              <a:tr h="3516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Average Wage</a:t>
                      </a:r>
                      <a:r>
                        <a:rPr lang="en-US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per Hour</a:t>
                      </a:r>
                    </a:p>
                    <a:p>
                      <a:pPr algn="ctr" fontAlgn="b"/>
                      <a:r>
                        <a:rPr lang="en-US" sz="12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per Major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Accounting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$21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Finance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$20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5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$17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Management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$16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Marketing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$14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Risk Management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$18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Supply Chain &amp; MIS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$17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92094" y="5238321"/>
            <a:ext cx="2029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81% of Students reported </a:t>
            </a:r>
            <a:r>
              <a:rPr lang="en-US" dirty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aving at least one Internship during their college career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5280" y="5105914"/>
            <a:ext cx="2255521" cy="1609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Methodology</a:t>
            </a:r>
          </a:p>
          <a:p>
            <a:pPr marL="0" indent="0">
              <a:buNone/>
            </a:pPr>
            <a:r>
              <a:rPr lang="en-US" sz="1200" i="1" dirty="0" smtClean="0">
                <a:solidFill>
                  <a:schemeClr val="tx2"/>
                </a:solidFill>
                <a:latin typeface="+mn-lt"/>
              </a:rPr>
              <a:t>Smeal seniors were surveyed during April 2014 to collect at-graduation student career outcomes.  We collected 1,202 out of 1,289 as to their career outcome status upon graduation.  </a:t>
            </a:r>
          </a:p>
          <a:p>
            <a:pPr marL="0" indent="0">
              <a:buNone/>
            </a:pPr>
            <a:endParaRPr lang="en-US" sz="1200" i="1" dirty="0">
              <a:solidFill>
                <a:schemeClr val="tx2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4495" y="6238875"/>
            <a:ext cx="22608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Smeal Career &amp; Corporate Connections</a:t>
            </a:r>
          </a:p>
          <a:p>
            <a:r>
              <a:rPr lang="en-US" sz="800" dirty="0">
                <a:solidFill>
                  <a:schemeClr val="tx2"/>
                </a:solidFill>
              </a:rPr>
              <a:t>114 Business Building</a:t>
            </a:r>
            <a:br>
              <a:rPr lang="en-US" sz="800" dirty="0">
                <a:solidFill>
                  <a:schemeClr val="tx2"/>
                </a:solidFill>
              </a:rPr>
            </a:br>
            <a:r>
              <a:rPr lang="en-US" sz="800" dirty="0">
                <a:solidFill>
                  <a:schemeClr val="tx2"/>
                </a:solidFill>
              </a:rPr>
              <a:t>http</a:t>
            </a:r>
            <a:r>
              <a:rPr lang="en-US" sz="800" dirty="0" smtClean="0">
                <a:solidFill>
                  <a:schemeClr val="tx2"/>
                </a:solidFill>
              </a:rPr>
              <a:t>://</a:t>
            </a:r>
            <a:r>
              <a:rPr lang="en-US" sz="800" dirty="0" smtClean="0">
                <a:solidFill>
                  <a:schemeClr val="tx2"/>
                </a:solidFill>
              </a:rPr>
              <a:t>smeal.psu.edu/corp</a:t>
            </a:r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1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CFC"/>
      </a:dk1>
      <a:lt1>
        <a:sysClr val="window" lastClr="FFFFFF"/>
      </a:lt1>
      <a:dk2>
        <a:srgbClr val="1F497D"/>
      </a:dk2>
      <a:lt2>
        <a:srgbClr val="FFFCF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6FFF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18096</TotalTime>
  <Words>382</Words>
  <Application>Microsoft Office PowerPoint</Application>
  <PresentationFormat>On-screen Show (4:3)</PresentationFormat>
  <Paragraphs>152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Myriad Pro</vt:lpstr>
      <vt:lpstr>Office Theme</vt:lpstr>
      <vt:lpstr>PowerPoint Presentation</vt:lpstr>
      <vt:lpstr>Smeal College Outcomes 2013-2014</vt:lpstr>
      <vt:lpstr>Employer Activity</vt:lpstr>
    </vt:vector>
  </TitlesOfParts>
  <Company>RIIT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Ross</dc:creator>
  <cp:lastModifiedBy>Meg Brower</cp:lastModifiedBy>
  <cp:revision>353</cp:revision>
  <cp:lastPrinted>2015-02-18T16:35:32Z</cp:lastPrinted>
  <dcterms:created xsi:type="dcterms:W3CDTF">2012-07-05T15:52:46Z</dcterms:created>
  <dcterms:modified xsi:type="dcterms:W3CDTF">2015-02-18T16:36:06Z</dcterms:modified>
</cp:coreProperties>
</file>